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5"/>
  </p:handoutMasterIdLst>
  <p:sldIdLst>
    <p:sldId id="261" r:id="rId2"/>
    <p:sldId id="257" r:id="rId3"/>
    <p:sldId id="266" r:id="rId4"/>
    <p:sldId id="259" r:id="rId5"/>
    <p:sldId id="262" r:id="rId6"/>
    <p:sldId id="267" r:id="rId7"/>
    <p:sldId id="264" r:id="rId8"/>
    <p:sldId id="268" r:id="rId9"/>
    <p:sldId id="263" r:id="rId10"/>
    <p:sldId id="269" r:id="rId11"/>
    <p:sldId id="260" r:id="rId12"/>
    <p:sldId id="270"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6" autoAdjust="0"/>
    <p:restoredTop sz="94660"/>
  </p:normalViewPr>
  <p:slideViewPr>
    <p:cSldViewPr snapToGrid="0">
      <p:cViewPr varScale="1">
        <p:scale>
          <a:sx n="69" d="100"/>
          <a:sy n="69" d="100"/>
        </p:scale>
        <p:origin x="484" y="52"/>
      </p:cViewPr>
      <p:guideLst/>
    </p:cSldViewPr>
  </p:slideViewPr>
  <p:notesTextViewPr>
    <p:cViewPr>
      <p:scale>
        <a:sx n="1" d="1"/>
        <a:sy n="1" d="1"/>
      </p:scale>
      <p:origin x="0" y="0"/>
    </p:cViewPr>
  </p:notesTextViewPr>
  <p:notesViewPr>
    <p:cSldViewPr snapToGrid="0">
      <p:cViewPr varScale="1">
        <p:scale>
          <a:sx n="66" d="100"/>
          <a:sy n="66" d="100"/>
        </p:scale>
        <p:origin x="3125"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C471ED-60CC-4C62-BAE8-F58C017C3715}" type="datetimeFigureOut">
              <a:rPr lang="en-GB" smtClean="0"/>
              <a:t>13/01/2019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53E789-B82E-4995-80CC-A945FD553BF8}" type="slidenum">
              <a:rPr lang="en-GB" smtClean="0"/>
              <a:t>‹#›</a:t>
            </a:fld>
            <a:endParaRPr lang="en-GB"/>
          </a:p>
        </p:txBody>
      </p:sp>
    </p:spTree>
    <p:extLst>
      <p:ext uri="{BB962C8B-B14F-4D97-AF65-F5344CB8AC3E}">
        <p14:creationId xmlns:p14="http://schemas.microsoft.com/office/powerpoint/2010/main" val="12657168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35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3171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161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838200" y="2370137"/>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0106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71928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6173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23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49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802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796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77E2E0E-EF52-432E-8DE3-03CABE59D315}"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13/01/2019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45C126-0171-4309-90F2-824DE797D514}"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6683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hyperlink" Target="http://www.hirstwood.com/" TargetMode="External"/><Relationship Id="rId2" Type="http://schemas.openxmlformats.org/officeDocument/2006/relationships/slideLayout" Target="../slideLayouts/slideLayout2.xml"/><Relationship Id="rId16" Type="http://schemas.openxmlformats.org/officeDocument/2006/relationships/hyperlink" Target="http://www.multisensorylearning.lgfl.net/"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304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2370137"/>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73202" y="157162"/>
            <a:ext cx="2440998" cy="857975"/>
          </a:xfrm>
          <a:prstGeom prst="rect">
            <a:avLst/>
          </a:prstGeom>
        </p:spPr>
      </p:pic>
      <p:pic>
        <p:nvPicPr>
          <p:cNvPr id="10" name="Picture 9">
            <a:extLst>
              <a:ext uri="{FF2B5EF4-FFF2-40B4-BE49-F238E27FC236}">
                <a16:creationId xmlns:a16="http://schemas.microsoft.com/office/drawing/2014/main" id="{9CCC9D8E-3D14-4C92-9FE1-2527E94F86E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26028"/>
            <a:ext cx="3073576" cy="1286613"/>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797951" y="70763"/>
            <a:ext cx="2596098" cy="761522"/>
          </a:xfrm>
          <a:prstGeom prst="rect">
            <a:avLst/>
          </a:prstGeom>
        </p:spPr>
      </p:pic>
      <p:sp>
        <p:nvSpPr>
          <p:cNvPr id="12" name="Rectangle 1"/>
          <p:cNvSpPr>
            <a:spLocks noGrp="1" noChangeArrowheads="1"/>
          </p:cNvSpPr>
          <p:nvPr>
            <p:ph type="dt" sz="half" idx="2"/>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16"/>
              </a:rPr>
              <a:t>www.multisensorylearning.lgfl.net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dirty="0" smtClean="0">
                <a:latin typeface="Calibri" panose="020F0502020204030204" pitchFamily="34" charset="0"/>
                <a:ea typeface="Calibri" panose="020F0502020204030204" pitchFamily="34" charset="0"/>
                <a:cs typeface="Calibri" panose="020F0502020204030204" pitchFamily="34" charset="0"/>
              </a:rPr>
              <a:t>©</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hlinkClick r:id="rId17"/>
              </a:rPr>
              <a:t>www.hirstwood.com</a:t>
            </a:r>
            <a:r>
              <a:rPr lang="en-GB" altLang="en-US" sz="1000" dirty="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sz="1800" dirty="0" smtClean="0"/>
          </a:p>
        </p:txBody>
      </p:sp>
    </p:spTree>
    <p:extLst>
      <p:ext uri="{BB962C8B-B14F-4D97-AF65-F5344CB8AC3E}">
        <p14:creationId xmlns:p14="http://schemas.microsoft.com/office/powerpoint/2010/main" val="3013163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multisensorylearning.lgfl.net/"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www.hirstwood.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hyperlink" Target="http://www.movementforlearning.lgfl.net/" TargetMode="External"/><Relationship Id="rId2" Type="http://schemas.openxmlformats.org/officeDocument/2006/relationships/hyperlink" Target="http://www.multisensory.lgfl.net/" TargetMode="External"/><Relationship Id="rId1" Type="http://schemas.openxmlformats.org/officeDocument/2006/relationships/slideLayout" Target="../slideLayouts/slideLayout2.xml"/><Relationship Id="rId5" Type="http://schemas.openxmlformats.org/officeDocument/2006/relationships/hyperlink" Target="http://www.hirstwood.com/" TargetMode="External"/><Relationship Id="rId4" Type="http://schemas.openxmlformats.org/officeDocument/2006/relationships/hyperlink" Target="http://www.multisensorylearning.lgfl.net/"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ultisensorylearning.lgfl.net/"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hyperlink" Target="http://www.hirstwood.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ultisensorylearning.lgfl.net/"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hyperlink" Target="http://www.hirstwood.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hirstwood.com/" TargetMode="External"/><Relationship Id="rId2" Type="http://schemas.openxmlformats.org/officeDocument/2006/relationships/hyperlink" Target="http://www.multisensorylearning.lgfl.ne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ultisensorylearning.lgfl.net/"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www.hirstwoo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70137"/>
            <a:ext cx="10515600" cy="3545633"/>
          </a:xfrm>
        </p:spPr>
        <p:txBody>
          <a:bodyPr>
            <a:normAutofit/>
          </a:bodyPr>
          <a:lstStyle/>
          <a:p>
            <a:pPr marL="0" indent="0" algn="ctr">
              <a:buNone/>
            </a:pPr>
            <a:r>
              <a:rPr lang="en-GB" sz="3600" b="1" i="1" dirty="0" smtClean="0">
                <a:latin typeface="Arial" panose="020B0604020202020204" pitchFamily="34" charset="0"/>
                <a:cs typeface="Arial" panose="020B0604020202020204" pitchFamily="34" charset="0"/>
              </a:rPr>
              <a:t>1. The </a:t>
            </a:r>
            <a:r>
              <a:rPr lang="en-GB" sz="3600" b="1" i="1" dirty="0">
                <a:latin typeface="Arial" panose="020B0604020202020204" pitchFamily="34" charset="0"/>
                <a:cs typeface="Arial" panose="020B0604020202020204" pitchFamily="34" charset="0"/>
              </a:rPr>
              <a:t>Senses and Multisensory Learning </a:t>
            </a:r>
            <a:endParaRPr lang="en-GB" sz="3600" i="1" dirty="0">
              <a:latin typeface="Arial" panose="020B0604020202020204" pitchFamily="34" charset="0"/>
              <a:cs typeface="Arial" panose="020B0604020202020204" pitchFamily="34" charset="0"/>
            </a:endParaRPr>
          </a:p>
          <a:p>
            <a:pPr marL="0" indent="0" algn="ctr">
              <a:buNone/>
            </a:pPr>
            <a:endParaRPr lang="en-US" sz="3600" b="1" dirty="0" smtClean="0">
              <a:latin typeface="Arial" panose="020B0604020202020204" pitchFamily="34" charset="0"/>
              <a:cs typeface="Arial" panose="020B0604020202020204" pitchFamily="34" charset="0"/>
            </a:endParaRPr>
          </a:p>
          <a:p>
            <a:pPr marL="0" indent="0" algn="ctr">
              <a:buNone/>
            </a:pPr>
            <a:r>
              <a:rPr lang="en-US" sz="4800" b="1" dirty="0" smtClean="0">
                <a:latin typeface="Arial" panose="020B0604020202020204" pitchFamily="34" charset="0"/>
                <a:cs typeface="Arial" panose="020B0604020202020204" pitchFamily="34" charset="0"/>
              </a:rPr>
              <a:t>The </a:t>
            </a:r>
            <a:r>
              <a:rPr lang="en-US" sz="4800" b="1" dirty="0">
                <a:latin typeface="Arial" panose="020B0604020202020204" pitchFamily="34" charset="0"/>
                <a:cs typeface="Arial" panose="020B0604020202020204" pitchFamily="34" charset="0"/>
              </a:rPr>
              <a:t>Importance of Multisensory Learning</a:t>
            </a:r>
            <a:r>
              <a:rPr lang="en-US" sz="4800" dirty="0">
                <a:latin typeface="Arial" panose="020B0604020202020204" pitchFamily="34" charset="0"/>
                <a:cs typeface="Arial" panose="020B0604020202020204" pitchFamily="34" charset="0"/>
              </a:rPr>
              <a:t> </a:t>
            </a:r>
            <a:endParaRPr lang="en-GB" sz="4800" dirty="0">
              <a:latin typeface="Arial" panose="020B0604020202020204" pitchFamily="34" charset="0"/>
              <a:cs typeface="Arial" panose="020B0604020202020204" pitchFamily="34" charset="0"/>
            </a:endParaRPr>
          </a:p>
        </p:txBody>
      </p:sp>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2072755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Multisensory Learning: An Example</a:t>
            </a:r>
            <a:endParaRPr lang="en-GB" b="1" dirty="0"/>
          </a:p>
        </p:txBody>
      </p:sp>
      <p:sp>
        <p:nvSpPr>
          <p:cNvPr id="3" name="Content Placeholder 2"/>
          <p:cNvSpPr>
            <a:spLocks noGrp="1"/>
          </p:cNvSpPr>
          <p:nvPr>
            <p:ph idx="1"/>
          </p:nvPr>
        </p:nvSpPr>
        <p:spPr>
          <a:xfrm>
            <a:off x="520724" y="1979239"/>
            <a:ext cx="6301992" cy="4351338"/>
          </a:xfrm>
        </p:spPr>
        <p:txBody>
          <a:bodyPr>
            <a:normAutofit fontScale="92500"/>
          </a:bodyPr>
          <a:lstStyle/>
          <a:p>
            <a:pPr>
              <a:lnSpc>
                <a:spcPct val="110000"/>
              </a:lnSpc>
            </a:pPr>
            <a:r>
              <a:rPr lang="en-GB" dirty="0" smtClean="0"/>
              <a:t>Multisensory learning of this topic might give them an opportunity to hear the waves or sea creatures, feel the water or sand or even see what life could be like under the sea using a sensory tent or umbrella and projection.</a:t>
            </a:r>
          </a:p>
          <a:p>
            <a:pPr>
              <a:lnSpc>
                <a:spcPct val="110000"/>
              </a:lnSpc>
            </a:pPr>
            <a:r>
              <a:rPr lang="en-GB" dirty="0" smtClean="0"/>
              <a:t>Their learning experience would be much fuller and more enriching, particularly for learners with SEND</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716" y="2825695"/>
            <a:ext cx="4351020" cy="2240280"/>
          </a:xfrm>
          <a:prstGeom prst="rect">
            <a:avLst/>
          </a:prstGeom>
        </p:spPr>
      </p:pic>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4"/>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3242174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Modifying Multisensory Stimulus</a:t>
            </a:r>
            <a:r>
              <a:rPr lang="en-GB" dirty="0"/>
              <a:t/>
            </a:r>
            <a:br>
              <a:rPr lang="en-GB" dirty="0"/>
            </a:br>
            <a:endParaRPr lang="en-GB" dirty="0"/>
          </a:p>
        </p:txBody>
      </p:sp>
      <p:sp>
        <p:nvSpPr>
          <p:cNvPr id="3" name="Content Placeholder 2"/>
          <p:cNvSpPr>
            <a:spLocks noGrp="1"/>
          </p:cNvSpPr>
          <p:nvPr>
            <p:ph idx="1"/>
          </p:nvPr>
        </p:nvSpPr>
        <p:spPr>
          <a:xfrm>
            <a:off x="249804" y="1932168"/>
            <a:ext cx="5538746" cy="4662087"/>
          </a:xfrm>
        </p:spPr>
        <p:txBody>
          <a:bodyPr>
            <a:normAutofit/>
          </a:bodyPr>
          <a:lstStyle/>
          <a:p>
            <a:r>
              <a:rPr lang="en-GB" dirty="0"/>
              <a:t>Multisensory learning can help individuals learn through their learning and sensory </a:t>
            </a:r>
            <a:r>
              <a:rPr lang="en-GB" dirty="0" smtClean="0"/>
              <a:t>strengths.</a:t>
            </a:r>
            <a:endParaRPr lang="en-GB" dirty="0"/>
          </a:p>
          <a:p>
            <a:r>
              <a:rPr lang="en-US" dirty="0" smtClean="0"/>
              <a:t>It is important to offer </a:t>
            </a:r>
            <a:r>
              <a:rPr lang="en-US" dirty="0"/>
              <a:t>specific sensory stimulation activities which </a:t>
            </a:r>
            <a:r>
              <a:rPr lang="en-US" dirty="0" smtClean="0"/>
              <a:t>suit </a:t>
            </a:r>
            <a:r>
              <a:rPr lang="en-US" dirty="0"/>
              <a:t>a learner’s sensory </a:t>
            </a:r>
            <a:r>
              <a:rPr lang="en-US" dirty="0" smtClean="0"/>
              <a:t>skills and needs.  </a:t>
            </a:r>
          </a:p>
          <a:p>
            <a:endParaRPr lang="en-GB" dirty="0"/>
          </a:p>
        </p:txBody>
      </p:sp>
      <p:sp>
        <p:nvSpPr>
          <p:cNvPr id="4"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8715" y="1852654"/>
            <a:ext cx="5274869" cy="3939871"/>
          </a:xfrm>
          <a:prstGeom prst="rect">
            <a:avLst/>
          </a:prstGeom>
        </p:spPr>
      </p:pic>
    </p:spTree>
    <p:extLst>
      <p:ext uri="{BB962C8B-B14F-4D97-AF65-F5344CB8AC3E}">
        <p14:creationId xmlns:p14="http://schemas.microsoft.com/office/powerpoint/2010/main" val="1739925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smtClean="0"/>
              <a:t>Modifying Multisensory Stimulus</a:t>
            </a:r>
            <a:r>
              <a:rPr lang="en-GB" dirty="0"/>
              <a:t/>
            </a:r>
            <a:br>
              <a:rPr lang="en-GB" dirty="0"/>
            </a:br>
            <a:endParaRPr lang="en-GB" dirty="0"/>
          </a:p>
        </p:txBody>
      </p:sp>
      <p:sp>
        <p:nvSpPr>
          <p:cNvPr id="3" name="Content Placeholder 2"/>
          <p:cNvSpPr>
            <a:spLocks noGrp="1"/>
          </p:cNvSpPr>
          <p:nvPr>
            <p:ph idx="1"/>
          </p:nvPr>
        </p:nvSpPr>
        <p:spPr>
          <a:xfrm>
            <a:off x="249804" y="1932168"/>
            <a:ext cx="6381584" cy="4662087"/>
          </a:xfrm>
        </p:spPr>
        <p:txBody>
          <a:bodyPr>
            <a:normAutofit/>
          </a:bodyPr>
          <a:lstStyle/>
          <a:p>
            <a:r>
              <a:rPr lang="en-US" dirty="0" smtClean="0"/>
              <a:t>For </a:t>
            </a:r>
            <a:r>
              <a:rPr lang="en-US" dirty="0"/>
              <a:t>example, for a learner with good physical hand skills, but poor hearing, we can use vibration from a speaker inside a car wash mitt, to make sound more accessible and meaningful.  In this activity, the learner’s tactile and hearing senses are being encouraged to develop and work together.</a:t>
            </a:r>
            <a:endParaRPr lang="en-GB" dirty="0"/>
          </a:p>
          <a:p>
            <a:endParaRPr lang="en-GB" dirty="0"/>
          </a:p>
          <a:p>
            <a:endParaRPr lang="en-GB" dirty="0"/>
          </a:p>
        </p:txBody>
      </p:sp>
      <p:sp>
        <p:nvSpPr>
          <p:cNvPr id="4"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55308" t="37333"/>
          <a:stretch/>
        </p:blipFill>
        <p:spPr>
          <a:xfrm>
            <a:off x="8014914" y="1685677"/>
            <a:ext cx="2298755" cy="4297680"/>
          </a:xfrm>
          <a:prstGeom prst="rect">
            <a:avLst/>
          </a:prstGeom>
        </p:spPr>
      </p:pic>
    </p:spTree>
    <p:extLst>
      <p:ext uri="{BB962C8B-B14F-4D97-AF65-F5344CB8AC3E}">
        <p14:creationId xmlns:p14="http://schemas.microsoft.com/office/powerpoint/2010/main" val="521155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Developing a Multisensory Curriculum</a:t>
            </a:r>
            <a:endParaRPr lang="en-GB" b="1" dirty="0"/>
          </a:p>
        </p:txBody>
      </p:sp>
      <p:sp>
        <p:nvSpPr>
          <p:cNvPr id="3" name="Content Placeholder 2"/>
          <p:cNvSpPr>
            <a:spLocks noGrp="1"/>
          </p:cNvSpPr>
          <p:nvPr>
            <p:ph idx="1"/>
          </p:nvPr>
        </p:nvSpPr>
        <p:spPr/>
        <p:txBody>
          <a:bodyPr/>
          <a:lstStyle/>
          <a:p>
            <a:r>
              <a:rPr lang="en-GB" dirty="0" smtClean="0"/>
              <a:t>For more information on </a:t>
            </a:r>
            <a:r>
              <a:rPr lang="en-GB" dirty="0"/>
              <a:t>d</a:t>
            </a:r>
            <a:r>
              <a:rPr lang="en-GB" dirty="0" smtClean="0"/>
              <a:t>eveloping </a:t>
            </a:r>
            <a:r>
              <a:rPr lang="en-GB" dirty="0"/>
              <a:t>a </a:t>
            </a:r>
            <a:r>
              <a:rPr lang="en-GB" dirty="0" smtClean="0"/>
              <a:t>multisensory </a:t>
            </a:r>
            <a:r>
              <a:rPr lang="en-GB" dirty="0"/>
              <a:t>c</a:t>
            </a:r>
            <a:r>
              <a:rPr lang="en-GB" dirty="0" smtClean="0"/>
              <a:t>urriculum, supporting learners with particular SEND, utilising helpful equipment and modifying your environment, go to further sections in </a:t>
            </a:r>
            <a:r>
              <a:rPr lang="en-GB" dirty="0" smtClean="0">
                <a:hlinkClick r:id="rId2"/>
              </a:rPr>
              <a:t>www.multisensory.lgfl.net</a:t>
            </a:r>
            <a:r>
              <a:rPr lang="en-GB" dirty="0" smtClean="0"/>
              <a:t> and other relevant content such </a:t>
            </a:r>
            <a:r>
              <a:rPr lang="en-GB" smtClean="0"/>
              <a:t>as </a:t>
            </a:r>
            <a:r>
              <a:rPr lang="en-GB" smtClean="0">
                <a:hlinkClick r:id="rId3"/>
              </a:rPr>
              <a:t>www.movementforlearning.lgfl.net</a:t>
            </a:r>
            <a:r>
              <a:rPr lang="en-GB" smtClean="0"/>
              <a:t> .</a:t>
            </a:r>
            <a:endParaRPr lang="en-GB" dirty="0"/>
          </a:p>
        </p:txBody>
      </p:sp>
      <p:sp>
        <p:nvSpPr>
          <p:cNvPr id="4"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4"/>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5"/>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217865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What is Multisensory Learning?</a:t>
            </a:r>
            <a:endParaRPr lang="en-GB" b="1" dirty="0"/>
          </a:p>
        </p:txBody>
      </p:sp>
      <p:sp>
        <p:nvSpPr>
          <p:cNvPr id="3" name="Content Placeholder 2"/>
          <p:cNvSpPr>
            <a:spLocks noGrp="1"/>
          </p:cNvSpPr>
          <p:nvPr>
            <p:ph idx="1"/>
          </p:nvPr>
        </p:nvSpPr>
        <p:spPr>
          <a:xfrm>
            <a:off x="559904" y="2228611"/>
            <a:ext cx="6389536" cy="4351338"/>
          </a:xfrm>
        </p:spPr>
        <p:txBody>
          <a:bodyPr>
            <a:normAutofit/>
          </a:bodyPr>
          <a:lstStyle/>
          <a:p>
            <a:r>
              <a:rPr lang="en-US" dirty="0" smtClean="0"/>
              <a:t>Often we teach through just one sense such as vision (reading text) or sound (listening to instruction).</a:t>
            </a:r>
          </a:p>
          <a:p>
            <a:pPr marL="0" indent="0">
              <a:buNone/>
            </a:pPr>
            <a:endParaRPr lang="en-US" dirty="0"/>
          </a:p>
          <a:p>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 t="28030" r="41802"/>
          <a:stretch/>
        </p:blipFill>
        <p:spPr>
          <a:xfrm rot="16200000">
            <a:off x="7564690" y="2371786"/>
            <a:ext cx="3378930" cy="2745796"/>
          </a:xfrm>
          <a:prstGeom prst="rect">
            <a:avLst/>
          </a:prstGeom>
        </p:spPr>
      </p:pic>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4"/>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321505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What is Multisensory Learning?</a:t>
            </a:r>
            <a:endParaRPr lang="en-GB" b="1" dirty="0"/>
          </a:p>
        </p:txBody>
      </p:sp>
      <p:sp>
        <p:nvSpPr>
          <p:cNvPr id="3" name="Content Placeholder 2"/>
          <p:cNvSpPr>
            <a:spLocks noGrp="1"/>
          </p:cNvSpPr>
          <p:nvPr>
            <p:ph idx="1"/>
          </p:nvPr>
        </p:nvSpPr>
        <p:spPr>
          <a:xfrm>
            <a:off x="559904" y="2228611"/>
            <a:ext cx="6389536" cy="4351338"/>
          </a:xfrm>
        </p:spPr>
        <p:txBody>
          <a:bodyPr>
            <a:normAutofit/>
          </a:bodyPr>
          <a:lstStyle/>
          <a:p>
            <a:r>
              <a:rPr lang="en-US" dirty="0" smtClean="0"/>
              <a:t>Multisensory </a:t>
            </a:r>
            <a:r>
              <a:rPr lang="en-US" dirty="0"/>
              <a:t>learning </a:t>
            </a:r>
            <a:r>
              <a:rPr lang="en-US" dirty="0" smtClean="0"/>
              <a:t>teaches using </a:t>
            </a:r>
            <a:r>
              <a:rPr lang="en-US" b="1" dirty="0" smtClean="0"/>
              <a:t>more</a:t>
            </a:r>
            <a:r>
              <a:rPr lang="en-US" dirty="0" smtClean="0"/>
              <a:t> than one sense at a time</a:t>
            </a:r>
          </a:p>
          <a:p>
            <a:r>
              <a:rPr lang="en-US" dirty="0" smtClean="0"/>
              <a:t>It involves </a:t>
            </a:r>
            <a:r>
              <a:rPr lang="en-US" dirty="0"/>
              <a:t>using </a:t>
            </a:r>
            <a:r>
              <a:rPr lang="en-US" dirty="0" smtClean="0"/>
              <a:t>at least two, if not more, </a:t>
            </a:r>
            <a:r>
              <a:rPr lang="en-US" dirty="0"/>
              <a:t>different sensory stimuli in a learning activity </a:t>
            </a:r>
            <a:endParaRPr lang="en-US" dirty="0" smtClean="0"/>
          </a:p>
          <a:p>
            <a:endParaRPr lang="en-US" dirty="0" smtClean="0"/>
          </a:p>
          <a:p>
            <a:pPr marL="0" indent="0">
              <a:buNone/>
            </a:pPr>
            <a:endParaRPr lang="en-US" dirty="0"/>
          </a:p>
          <a:p>
            <a:endParaRPr lang="en-GB" dirty="0"/>
          </a:p>
        </p:txBody>
      </p:sp>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63409" y="2329731"/>
            <a:ext cx="4733676" cy="3550257"/>
          </a:xfrm>
          <a:prstGeom prst="rect">
            <a:avLst/>
          </a:prstGeom>
        </p:spPr>
      </p:pic>
    </p:spTree>
    <p:extLst>
      <p:ext uri="{BB962C8B-B14F-4D97-AF65-F5344CB8AC3E}">
        <p14:creationId xmlns:p14="http://schemas.microsoft.com/office/powerpoint/2010/main" val="152893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How Does Multisensory Learning Help?</a:t>
            </a:r>
            <a:endParaRPr lang="en-GB" b="1" dirty="0"/>
          </a:p>
        </p:txBody>
      </p:sp>
      <p:sp>
        <p:nvSpPr>
          <p:cNvPr id="3" name="Content Placeholder 2"/>
          <p:cNvSpPr>
            <a:spLocks noGrp="1"/>
          </p:cNvSpPr>
          <p:nvPr>
            <p:ph idx="1"/>
          </p:nvPr>
        </p:nvSpPr>
        <p:spPr>
          <a:xfrm>
            <a:off x="838200" y="2370137"/>
            <a:ext cx="10108474" cy="4351338"/>
          </a:xfrm>
        </p:spPr>
        <p:txBody>
          <a:bodyPr>
            <a:normAutofit/>
          </a:bodyPr>
          <a:lstStyle/>
          <a:p>
            <a:r>
              <a:rPr lang="en-US" dirty="0" smtClean="0"/>
              <a:t>Multisensory learning </a:t>
            </a:r>
            <a:r>
              <a:rPr lang="en-US" dirty="0"/>
              <a:t>supports a learner </a:t>
            </a:r>
            <a:r>
              <a:rPr lang="en-US" dirty="0" smtClean="0"/>
              <a:t>to </a:t>
            </a:r>
            <a:r>
              <a:rPr lang="en-US" dirty="0"/>
              <a:t>maintain and develop their sensory skills.</a:t>
            </a:r>
            <a:endParaRPr lang="en-GB" dirty="0"/>
          </a:p>
          <a:p>
            <a:r>
              <a:rPr lang="en-US" dirty="0" smtClean="0"/>
              <a:t>For </a:t>
            </a:r>
            <a:r>
              <a:rPr lang="en-US" dirty="0"/>
              <a:t>example, visual stimulation </a:t>
            </a:r>
            <a:r>
              <a:rPr lang="en-US" dirty="0" smtClean="0"/>
              <a:t>keeps </a:t>
            </a:r>
            <a:r>
              <a:rPr lang="en-US" dirty="0"/>
              <a:t>the part of the brain which processes visual information working. </a:t>
            </a:r>
            <a:r>
              <a:rPr lang="en-US" dirty="0" smtClean="0"/>
              <a:t>With </a:t>
            </a:r>
            <a:r>
              <a:rPr lang="en-US" dirty="0"/>
              <a:t>no visual stimulation, the brain might lose the ability to process the visual information it receives</a:t>
            </a:r>
            <a:r>
              <a:rPr lang="en-US" dirty="0" smtClean="0"/>
              <a:t>.</a:t>
            </a:r>
            <a:endParaRPr lang="en-GB" dirty="0"/>
          </a:p>
        </p:txBody>
      </p:sp>
      <p:sp>
        <p:nvSpPr>
          <p:cNvPr id="6"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627275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Does Multisensory Learning Help?</a:t>
            </a:r>
          </a:p>
        </p:txBody>
      </p:sp>
      <p:sp>
        <p:nvSpPr>
          <p:cNvPr id="3" name="Content Placeholder 2"/>
          <p:cNvSpPr>
            <a:spLocks noGrp="1"/>
          </p:cNvSpPr>
          <p:nvPr>
            <p:ph idx="1"/>
          </p:nvPr>
        </p:nvSpPr>
        <p:spPr>
          <a:xfrm>
            <a:off x="838200" y="2370137"/>
            <a:ext cx="9951720" cy="4351338"/>
          </a:xfrm>
        </p:spPr>
        <p:txBody>
          <a:bodyPr>
            <a:normAutofit/>
          </a:bodyPr>
          <a:lstStyle/>
          <a:p>
            <a:r>
              <a:rPr lang="en-US" dirty="0" smtClean="0"/>
              <a:t>Multisensory learning gives </a:t>
            </a:r>
            <a:r>
              <a:rPr lang="en-US" dirty="0"/>
              <a:t>learners more than one way to learn a new skill or develop understanding</a:t>
            </a:r>
            <a:r>
              <a:rPr lang="en-GB" dirty="0"/>
              <a:t> and every child a chance to succeed</a:t>
            </a:r>
            <a:r>
              <a:rPr lang="en-GB" dirty="0" smtClean="0"/>
              <a:t>.</a:t>
            </a:r>
          </a:p>
          <a:p>
            <a:endParaRPr lang="en-GB" dirty="0"/>
          </a:p>
          <a:p>
            <a:endParaRPr lang="en-GB" dirty="0"/>
          </a:p>
        </p:txBody>
      </p:sp>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516654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How Does Multisensory Learning Help?</a:t>
            </a:r>
          </a:p>
        </p:txBody>
      </p:sp>
      <p:sp>
        <p:nvSpPr>
          <p:cNvPr id="3" name="Content Placeholder 2"/>
          <p:cNvSpPr>
            <a:spLocks noGrp="1"/>
          </p:cNvSpPr>
          <p:nvPr>
            <p:ph idx="1"/>
          </p:nvPr>
        </p:nvSpPr>
        <p:spPr>
          <a:xfrm>
            <a:off x="838200" y="2370137"/>
            <a:ext cx="9986554" cy="4351338"/>
          </a:xfrm>
        </p:spPr>
        <p:txBody>
          <a:bodyPr>
            <a:normAutofit/>
          </a:bodyPr>
          <a:lstStyle/>
          <a:p>
            <a:r>
              <a:rPr lang="en-GB" dirty="0" smtClean="0"/>
              <a:t>It teaches them through multiple senses so enriches their understanding</a:t>
            </a:r>
          </a:p>
          <a:p>
            <a:r>
              <a:rPr lang="en-GB" dirty="0"/>
              <a:t>Multisensory teaching supports all children in a class no matter how they learn.</a:t>
            </a:r>
          </a:p>
          <a:p>
            <a:endParaRPr lang="en-GB" dirty="0"/>
          </a:p>
          <a:p>
            <a:endParaRPr lang="en-GB" dirty="0"/>
          </a:p>
        </p:txBody>
      </p:sp>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3939986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Who does Multisensory Learning Benefit?</a:t>
            </a:r>
            <a:endParaRPr lang="en-GB" b="1" dirty="0"/>
          </a:p>
        </p:txBody>
      </p:sp>
      <p:sp>
        <p:nvSpPr>
          <p:cNvPr id="3" name="Content Placeholder 2"/>
          <p:cNvSpPr>
            <a:spLocks noGrp="1"/>
          </p:cNvSpPr>
          <p:nvPr>
            <p:ph idx="1"/>
          </p:nvPr>
        </p:nvSpPr>
        <p:spPr>
          <a:xfrm>
            <a:off x="742785" y="2131598"/>
            <a:ext cx="5562600" cy="4351338"/>
          </a:xfrm>
        </p:spPr>
        <p:txBody>
          <a:bodyPr>
            <a:normAutofit/>
          </a:bodyPr>
          <a:lstStyle/>
          <a:p>
            <a:r>
              <a:rPr lang="en-GB" dirty="0" smtClean="0"/>
              <a:t>Multisensory </a:t>
            </a:r>
            <a:r>
              <a:rPr lang="en-GB" dirty="0"/>
              <a:t>learning can be </a:t>
            </a:r>
            <a:r>
              <a:rPr lang="en-GB" dirty="0" smtClean="0"/>
              <a:t>helpful for all learners.</a:t>
            </a:r>
          </a:p>
          <a:p>
            <a:r>
              <a:rPr lang="en-GB" dirty="0" smtClean="0"/>
              <a:t>It can be especially supportive for a range of learners with SEND including those with speech, language and communication issues, attention and many learning difficulties.</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32860" r="51856"/>
          <a:stretch/>
        </p:blipFill>
        <p:spPr>
          <a:xfrm rot="16200000">
            <a:off x="7277367" y="2124567"/>
            <a:ext cx="3708172" cy="3447563"/>
          </a:xfrm>
          <a:prstGeom prst="rect">
            <a:avLst/>
          </a:prstGeom>
        </p:spPr>
      </p:pic>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4"/>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312161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Who does Multisensory Learning Benefit?</a:t>
            </a:r>
            <a:endParaRPr lang="en-GB" b="1" dirty="0"/>
          </a:p>
        </p:txBody>
      </p:sp>
      <p:sp>
        <p:nvSpPr>
          <p:cNvPr id="3" name="Content Placeholder 2"/>
          <p:cNvSpPr>
            <a:spLocks noGrp="1"/>
          </p:cNvSpPr>
          <p:nvPr>
            <p:ph idx="1"/>
          </p:nvPr>
        </p:nvSpPr>
        <p:spPr>
          <a:xfrm>
            <a:off x="742785" y="2131598"/>
            <a:ext cx="9489786" cy="4351338"/>
          </a:xfrm>
        </p:spPr>
        <p:txBody>
          <a:bodyPr>
            <a:normAutofit/>
          </a:bodyPr>
          <a:lstStyle/>
          <a:p>
            <a:r>
              <a:rPr lang="en-GB" dirty="0" smtClean="0"/>
              <a:t>These learners may find it more difficult to process information </a:t>
            </a:r>
            <a:r>
              <a:rPr lang="en-GB" dirty="0"/>
              <a:t>through only reading </a:t>
            </a:r>
            <a:r>
              <a:rPr lang="en-GB" dirty="0" smtClean="0"/>
              <a:t>(visual) or listening (audio).</a:t>
            </a:r>
            <a:endParaRPr lang="en-GB" dirty="0"/>
          </a:p>
          <a:p>
            <a:r>
              <a:rPr lang="en-GB" dirty="0" smtClean="0"/>
              <a:t>Using multisensory learning can help them collect information, problem solve and make connections.</a:t>
            </a:r>
          </a:p>
        </p:txBody>
      </p:sp>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2"/>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3831578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Multisensory Learning: An Example</a:t>
            </a:r>
            <a:endParaRPr lang="en-GB" b="1" dirty="0"/>
          </a:p>
        </p:txBody>
      </p:sp>
      <p:sp>
        <p:nvSpPr>
          <p:cNvPr id="3" name="Content Placeholder 2"/>
          <p:cNvSpPr>
            <a:spLocks noGrp="1"/>
          </p:cNvSpPr>
          <p:nvPr>
            <p:ph idx="1"/>
          </p:nvPr>
        </p:nvSpPr>
        <p:spPr>
          <a:xfrm>
            <a:off x="726881" y="1988475"/>
            <a:ext cx="4854934" cy="4351338"/>
          </a:xfrm>
        </p:spPr>
        <p:txBody>
          <a:bodyPr>
            <a:normAutofit/>
          </a:bodyPr>
          <a:lstStyle/>
          <a:p>
            <a:r>
              <a:rPr lang="en-GB" dirty="0" smtClean="0"/>
              <a:t>For example, a class might be learning about </a:t>
            </a:r>
            <a:r>
              <a:rPr lang="en-GB" i="1" dirty="0" smtClean="0"/>
              <a:t>Life </a:t>
            </a:r>
            <a:r>
              <a:rPr lang="en-GB" i="1" dirty="0"/>
              <a:t>U</a:t>
            </a:r>
            <a:r>
              <a:rPr lang="en-GB" i="1" dirty="0" smtClean="0"/>
              <a:t>nder the Sea.</a:t>
            </a:r>
          </a:p>
          <a:p>
            <a:pPr>
              <a:lnSpc>
                <a:spcPct val="100000"/>
              </a:lnSpc>
            </a:pPr>
            <a:r>
              <a:rPr lang="en-GB" dirty="0" smtClean="0"/>
              <a:t>If they were learning through a single sense, they might just be looking at pictures of different sea creatures or hearing about them.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2716" y="2825695"/>
            <a:ext cx="4351020" cy="2240280"/>
          </a:xfrm>
          <a:prstGeom prst="rect">
            <a:avLst/>
          </a:prstGeom>
        </p:spPr>
      </p:pic>
      <p:sp>
        <p:nvSpPr>
          <p:cNvPr id="5" name="Rectangle 1"/>
          <p:cNvSpPr txBox="1">
            <a:spLocks noChangeArrowheads="1"/>
          </p:cNvSpPr>
          <p:nvPr/>
        </p:nvSpPr>
        <p:spPr bwMode="auto">
          <a:xfrm>
            <a:off x="838200" y="6415802"/>
            <a:ext cx="105047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defPPr>
              <a:defRPr lang="en-US"/>
            </a:defPPr>
            <a:lvl1pPr marL="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1pPr>
            <a:lvl2pPr marL="457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2pPr>
            <a:lvl3pPr marL="914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3pPr>
            <a:lvl4pPr marL="1371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4pPr>
            <a:lvl5pPr marL="18288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5pPr>
            <a:lvl6pPr marL="22860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6pPr>
            <a:lvl7pPr marL="27432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7pPr>
            <a:lvl8pPr marL="32004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8pPr>
            <a:lvl9pPr marL="3657600" algn="l" defTabSz="914400" rtl="0" eaLnBrk="0" fontAlgn="base" latinLnBrk="0" hangingPunct="0">
              <a:spcBef>
                <a:spcPct val="0"/>
              </a:spcBef>
              <a:spcAft>
                <a:spcPct val="0"/>
              </a:spcAft>
              <a:tabLst>
                <a:tab pos="2865438" algn="ctr"/>
                <a:tab pos="5730875" algn="r"/>
              </a:tabLst>
              <a:defRPr sz="1800" kern="1200">
                <a:solidFill>
                  <a:schemeClr val="tx1"/>
                </a:solidFill>
                <a:latin typeface="Arial" panose="020B0604020202020204" pitchFamily="34" charset="0"/>
                <a:ea typeface="+mn-ea"/>
                <a:cs typeface="+mn-cs"/>
              </a:defRPr>
            </a:lvl9pPr>
          </a:lstStyle>
          <a:p>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3"/>
              </a:rPr>
              <a:t>www.multisensorylearning.lgfl.net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t>
            </a:r>
            <a:r>
              <a:rPr lang="en-GB" altLang="en-US" sz="1000" smtClean="0">
                <a:latin typeface="Calibri" panose="020F0502020204030204" pitchFamily="34" charset="0"/>
                <a:ea typeface="Calibri" panose="020F0502020204030204" pitchFamily="34" charset="0"/>
                <a:cs typeface="Calibri" panose="020F0502020204030204" pitchFamily="34" charset="0"/>
              </a:rPr>
              <a:t>©</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2018 </a:t>
            </a:r>
            <a:r>
              <a:rPr lang="en-GB" altLang="en-US" sz="1000" smtClean="0">
                <a:latin typeface="Calibri" panose="020F0502020204030204" pitchFamily="34" charset="0"/>
                <a:ea typeface="Calibri" panose="020F0502020204030204" pitchFamily="34" charset="0"/>
                <a:cs typeface="Times New Roman" panose="02020603050405020304" pitchFamily="18" charset="0"/>
                <a:hlinkClick r:id="rId4"/>
              </a:rPr>
              <a:t>www.hirstwood.com</a:t>
            </a:r>
            <a:r>
              <a:rPr lang="en-GB" altLang="en-US" sz="1000" smtClean="0">
                <a:latin typeface="Calibri" panose="020F0502020204030204" pitchFamily="34" charset="0"/>
                <a:ea typeface="Calibri" panose="020F0502020204030204" pitchFamily="34" charset="0"/>
                <a:cs typeface="Times New Roman" panose="02020603050405020304" pitchFamily="18" charset="0"/>
              </a:rPr>
              <a:t> &amp; London Grid for Learning</a:t>
            </a:r>
            <a:endParaRPr lang="en-GB" altLang="en-US" dirty="0" smtClean="0"/>
          </a:p>
        </p:txBody>
      </p:sp>
    </p:spTree>
    <p:extLst>
      <p:ext uri="{BB962C8B-B14F-4D97-AF65-F5344CB8AC3E}">
        <p14:creationId xmlns:p14="http://schemas.microsoft.com/office/powerpoint/2010/main" val="15998508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205</TotalTime>
  <Words>527</Words>
  <Application>Microsoft Office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Times New Roman</vt:lpstr>
      <vt:lpstr>1_Office Theme</vt:lpstr>
      <vt:lpstr>PowerPoint Presentation</vt:lpstr>
      <vt:lpstr>What is Multisensory Learning?</vt:lpstr>
      <vt:lpstr>What is Multisensory Learning?</vt:lpstr>
      <vt:lpstr>How Does Multisensory Learning Help?</vt:lpstr>
      <vt:lpstr>How Does Multisensory Learning Help?</vt:lpstr>
      <vt:lpstr>How Does Multisensory Learning Help?</vt:lpstr>
      <vt:lpstr>Who does Multisensory Learning Benefit?</vt:lpstr>
      <vt:lpstr>Who does Multisensory Learning Benefit?</vt:lpstr>
      <vt:lpstr>Multisensory Learning: An Example</vt:lpstr>
      <vt:lpstr>Multisensory Learning: An Example</vt:lpstr>
      <vt:lpstr>Modifying Multisensory Stimulus </vt:lpstr>
      <vt:lpstr>Modifying Multisensory Stimulus </vt:lpstr>
      <vt:lpstr>Developing a Multisensory Curriculum</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 Dilworth</dc:creator>
  <cp:lastModifiedBy>Adam Gordon</cp:lastModifiedBy>
  <cp:revision>15</cp:revision>
  <dcterms:created xsi:type="dcterms:W3CDTF">2018-09-17T10:19:41Z</dcterms:created>
  <dcterms:modified xsi:type="dcterms:W3CDTF">2019-01-13T18:21:20Z</dcterms:modified>
</cp:coreProperties>
</file>